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1"/>
  </p:notesMasterIdLst>
  <p:sldIdLst>
    <p:sldId id="257" r:id="rId2"/>
    <p:sldId id="297" r:id="rId3"/>
    <p:sldId id="304" r:id="rId4"/>
    <p:sldId id="303" r:id="rId5"/>
    <p:sldId id="298" r:id="rId6"/>
    <p:sldId id="302" r:id="rId7"/>
    <p:sldId id="299" r:id="rId8"/>
    <p:sldId id="300" r:id="rId9"/>
    <p:sldId id="301"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1366" autoAdjust="0"/>
    <p:restoredTop sz="94660"/>
  </p:normalViewPr>
  <p:slideViewPr>
    <p:cSldViewPr>
      <p:cViewPr varScale="1">
        <p:scale>
          <a:sx n="68" d="100"/>
          <a:sy n="68" d="100"/>
        </p:scale>
        <p:origin x="-17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8F1DED4-4CF2-4711-B219-2196F102FF1E}" type="datetimeFigureOut">
              <a:rPr lang="ar-IQ" smtClean="0"/>
              <a:pPr/>
              <a:t>06/04/1440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8EC8352-6E46-42E5-86A5-982B4129C98E}"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D631CC5-CBDD-4E3D-9C9D-BF37426A1847}" type="datetime1">
              <a:rPr lang="ar-SA" smtClean="0"/>
              <a:pPr/>
              <a:t>4/6/1440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AD6CA6B-C842-4B97-B342-D6F423115623}" type="datetime1">
              <a:rPr lang="ar-SA" smtClean="0"/>
              <a:pPr/>
              <a:t>4/6/1440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4260E09-D17C-4619-9B8B-F0287E023294}" type="datetime1">
              <a:rPr lang="ar-SA" smtClean="0"/>
              <a:pPr/>
              <a:t>4/6/1440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8E68CBC-94E5-495A-86AC-0CA807AD9313}" type="datetime1">
              <a:rPr lang="ar-SA" smtClean="0"/>
              <a:pPr/>
              <a:t>4/6/1440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7A5DD74-CE3A-4912-A084-7C94BCDC3F1E}" type="datetime1">
              <a:rPr lang="ar-SA" smtClean="0"/>
              <a:pPr/>
              <a:t>4/6/1440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FD68944-E38F-4DC2-9109-7F2B5EAF36F1}" type="datetime1">
              <a:rPr lang="ar-SA" smtClean="0"/>
              <a:pPr/>
              <a:t>4/6/1440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E551DD8-1817-4782-AD11-90FC9E2CD39B}" type="datetime1">
              <a:rPr lang="ar-SA" smtClean="0"/>
              <a:pPr/>
              <a:t>4/6/1440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DE9D7EBB-F40E-4B84-87DF-4A0164922E2F}" type="datetime1">
              <a:rPr lang="ar-SA" smtClean="0"/>
              <a:pPr/>
              <a:t>4/6/1440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314967A-B267-4659-B05F-3E57F37F8087}" type="datetime1">
              <a:rPr lang="ar-SA" smtClean="0"/>
              <a:pPr/>
              <a:t>4/6/1440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4703039-63D7-456C-8BA8-A3CC256A0E0D}" type="datetime1">
              <a:rPr lang="ar-SA" smtClean="0"/>
              <a:pPr/>
              <a:t>4/6/1440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BD99DD9-97EB-4075-B016-8DD86554DBAE}" type="datetime1">
              <a:rPr lang="ar-SA" smtClean="0"/>
              <a:pPr/>
              <a:t>4/6/1440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45000"/>
          </a:srgbClr>
        </a:soli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D1DEF63-34D1-45BF-B93C-257F5CCDF5B2}" type="datetime1">
              <a:rPr lang="ar-SA" smtClean="0"/>
              <a:pPr/>
              <a:t>4/6/1440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5684875" y="71414"/>
            <a:ext cx="3316281" cy="1615827"/>
          </a:xfrm>
          <a:prstGeom prst="rect">
            <a:avLst/>
          </a:prstGeom>
          <a:noFill/>
          <a:ln w="9525">
            <a:noFill/>
            <a:miter lim="800000"/>
            <a:headEnd/>
            <a:tailEnd/>
          </a:ln>
        </p:spPr>
        <p:txBody>
          <a:bodyPr wrap="square">
            <a:spAutoFit/>
          </a:bodyPr>
          <a:lstStyle/>
          <a:p>
            <a:pPr algn="ctr">
              <a:spcBef>
                <a:spcPct val="50000"/>
              </a:spcBef>
            </a:pPr>
            <a:r>
              <a:rPr lang="ar-IQ" b="1" dirty="0" smtClean="0">
                <a:solidFill>
                  <a:srgbClr val="C00000"/>
                </a:solidFill>
              </a:rPr>
              <a:t>وزارة التعليم العالي والبحث العلمي</a:t>
            </a:r>
          </a:p>
          <a:p>
            <a:pPr algn="ctr">
              <a:spcBef>
                <a:spcPct val="50000"/>
              </a:spcBef>
            </a:pPr>
            <a:r>
              <a:rPr lang="ar-IQ" b="1" dirty="0" smtClean="0">
                <a:solidFill>
                  <a:srgbClr val="C00000"/>
                </a:solidFill>
              </a:rPr>
              <a:t>جامعة البصرة</a:t>
            </a:r>
          </a:p>
          <a:p>
            <a:pPr algn="ctr">
              <a:spcBef>
                <a:spcPct val="50000"/>
              </a:spcBef>
            </a:pPr>
            <a:r>
              <a:rPr lang="ar-IQ" b="1" dirty="0" smtClean="0">
                <a:solidFill>
                  <a:srgbClr val="C00000"/>
                </a:solidFill>
              </a:rPr>
              <a:t>كلية التربية البدنية وعلوم الرياضة</a:t>
            </a:r>
          </a:p>
          <a:p>
            <a:pPr algn="ctr">
              <a:spcBef>
                <a:spcPct val="50000"/>
              </a:spcBef>
            </a:pPr>
            <a:r>
              <a:rPr lang="ar-IQ" b="1" dirty="0" smtClean="0">
                <a:solidFill>
                  <a:srgbClr val="C00000"/>
                </a:solidFill>
              </a:rPr>
              <a:t>فرع العلوم التطبيقية</a:t>
            </a:r>
            <a:endParaRPr lang="ar-IQ" b="1" dirty="0">
              <a:solidFill>
                <a:srgbClr val="C00000"/>
              </a:solidFill>
            </a:endParaRPr>
          </a:p>
        </p:txBody>
      </p:sp>
      <p:sp>
        <p:nvSpPr>
          <p:cNvPr id="4" name="Text Box 3"/>
          <p:cNvSpPr txBox="1">
            <a:spLocks noChangeArrowheads="1"/>
          </p:cNvSpPr>
          <p:nvPr/>
        </p:nvSpPr>
        <p:spPr bwMode="auto">
          <a:xfrm>
            <a:off x="428596" y="1857364"/>
            <a:ext cx="8501122" cy="1231106"/>
          </a:xfrm>
          <a:prstGeom prst="rect">
            <a:avLst/>
          </a:prstGeom>
          <a:noFill/>
          <a:ln w="9525">
            <a:noFill/>
            <a:miter lim="800000"/>
            <a:headEnd/>
            <a:tailEnd/>
          </a:ln>
        </p:spPr>
        <p:txBody>
          <a:bodyPr wrap="square">
            <a:spAutoFit/>
          </a:bodyPr>
          <a:lstStyle/>
          <a:p>
            <a:pPr algn="ctr">
              <a:spcBef>
                <a:spcPct val="50000"/>
              </a:spcBef>
            </a:pPr>
            <a:r>
              <a:rPr lang="ar-IQ" sz="3200" dirty="0" smtClean="0"/>
              <a:t>الاداء الفني لمهارة الضرب الساحق</a:t>
            </a:r>
          </a:p>
          <a:p>
            <a:pPr lvl="0" algn="ctr">
              <a:spcBef>
                <a:spcPct val="50000"/>
              </a:spcBef>
            </a:pPr>
            <a:r>
              <a:rPr lang="ar-IQ" sz="2800" b="1" dirty="0" smtClean="0">
                <a:solidFill>
                  <a:srgbClr val="FF0000"/>
                </a:solidFill>
              </a:rPr>
              <a:t>إعداد      </a:t>
            </a:r>
            <a:r>
              <a:rPr lang="ar-IQ" sz="2800" b="1" dirty="0" err="1" smtClean="0">
                <a:solidFill>
                  <a:srgbClr val="FF0000"/>
                </a:solidFill>
              </a:rPr>
              <a:t>أ</a:t>
            </a:r>
            <a:r>
              <a:rPr lang="ar-IQ" sz="2800" b="1" dirty="0" smtClean="0">
                <a:solidFill>
                  <a:srgbClr val="FF0000"/>
                </a:solidFill>
              </a:rPr>
              <a:t>.م</a:t>
            </a:r>
            <a:r>
              <a:rPr lang="en-US" sz="2800" b="1" dirty="0" smtClean="0">
                <a:solidFill>
                  <a:srgbClr val="FF0000"/>
                </a:solidFill>
              </a:rPr>
              <a:t> </a:t>
            </a:r>
            <a:r>
              <a:rPr lang="ar-SA" sz="2800" b="1" dirty="0" smtClean="0">
                <a:solidFill>
                  <a:srgbClr val="FF0000"/>
                </a:solidFill>
              </a:rPr>
              <a:t> محمد رحيم </a:t>
            </a:r>
            <a:r>
              <a:rPr lang="ar-SA" sz="2800" b="1" smtClean="0">
                <a:solidFill>
                  <a:srgbClr val="FF0000"/>
                </a:solidFill>
              </a:rPr>
              <a:t>فعيل</a:t>
            </a:r>
            <a:endParaRPr lang="ar-IQ" sz="2800" b="1" dirty="0" smtClean="0">
              <a:solidFill>
                <a:srgbClr val="00B050"/>
              </a:solidFill>
            </a:endParaRPr>
          </a:p>
        </p:txBody>
      </p:sp>
      <p:sp>
        <p:nvSpPr>
          <p:cNvPr id="5" name="Text Box 3"/>
          <p:cNvSpPr txBox="1">
            <a:spLocks noChangeArrowheads="1"/>
          </p:cNvSpPr>
          <p:nvPr/>
        </p:nvSpPr>
        <p:spPr bwMode="auto">
          <a:xfrm>
            <a:off x="1000100" y="5214950"/>
            <a:ext cx="6643734" cy="2308324"/>
          </a:xfrm>
          <a:prstGeom prst="rect">
            <a:avLst/>
          </a:prstGeom>
          <a:noFill/>
          <a:ln w="9525">
            <a:noFill/>
            <a:miter lim="800000"/>
            <a:headEnd/>
            <a:tailEnd/>
          </a:ln>
        </p:spPr>
        <p:txBody>
          <a:bodyPr wrap="square">
            <a:spAutoFit/>
          </a:bodyPr>
          <a:lstStyle/>
          <a:p>
            <a:pPr algn="ctr">
              <a:spcBef>
                <a:spcPct val="50000"/>
              </a:spcBef>
            </a:pPr>
            <a:r>
              <a:rPr lang="ar-IQ" sz="3600" b="1" dirty="0" smtClean="0">
                <a:solidFill>
                  <a:srgbClr val="FF0000"/>
                </a:solidFill>
              </a:rPr>
              <a:t> </a:t>
            </a:r>
            <a:r>
              <a:rPr lang="ar-IQ" sz="2400" b="1" dirty="0" smtClean="0">
                <a:solidFill>
                  <a:srgbClr val="FF0000"/>
                </a:solidFill>
              </a:rPr>
              <a:t> </a:t>
            </a:r>
          </a:p>
          <a:p>
            <a:pPr algn="ctr">
              <a:spcBef>
                <a:spcPct val="50000"/>
              </a:spcBef>
            </a:pPr>
            <a:r>
              <a:rPr lang="ar-IQ" sz="2400" b="1" dirty="0" smtClean="0">
                <a:solidFill>
                  <a:srgbClr val="FF0000"/>
                </a:solidFill>
              </a:rPr>
              <a:t>    </a:t>
            </a:r>
            <a:endParaRPr lang="en-GB" sz="1200" dirty="0" smtClean="0">
              <a:solidFill>
                <a:srgbClr val="FF0000"/>
              </a:solidFill>
            </a:endParaRPr>
          </a:p>
          <a:p>
            <a:pPr algn="ctr">
              <a:spcBef>
                <a:spcPct val="50000"/>
              </a:spcBef>
            </a:pPr>
            <a:r>
              <a:rPr lang="ar-IQ" sz="2400" b="1" dirty="0" smtClean="0">
                <a:solidFill>
                  <a:srgbClr val="FF0000"/>
                </a:solidFill>
              </a:rPr>
              <a:t> </a:t>
            </a:r>
            <a:endParaRPr lang="en-GB" sz="2400" dirty="0" smtClean="0">
              <a:solidFill>
                <a:srgbClr val="00B050"/>
              </a:solidFill>
            </a:endParaRPr>
          </a:p>
          <a:p>
            <a:pPr algn="ctr">
              <a:spcBef>
                <a:spcPct val="50000"/>
              </a:spcBef>
            </a:pPr>
            <a:endParaRPr lang="ar-IQ" sz="2400" b="1" dirty="0" smtClean="0">
              <a:solidFill>
                <a:srgbClr val="FF0000"/>
              </a:solidFill>
            </a:endParaRPr>
          </a:p>
        </p:txBody>
      </p:sp>
      <p:pic>
        <p:nvPicPr>
          <p:cNvPr id="18" name="Picture 7" descr="vollyball"/>
          <p:cNvPicPr>
            <a:picLocks noChangeAspect="1" noChangeArrowheads="1"/>
          </p:cNvPicPr>
          <p:nvPr/>
        </p:nvPicPr>
        <p:blipFill>
          <a:blip r:embed="rId2"/>
          <a:srcRect/>
          <a:stretch>
            <a:fillRect/>
          </a:stretch>
        </p:blipFill>
        <p:spPr bwMode="auto">
          <a:xfrm>
            <a:off x="0" y="5214950"/>
            <a:ext cx="1357322" cy="1357322"/>
          </a:xfrm>
          <a:prstGeom prst="rect">
            <a:avLst/>
          </a:prstGeom>
          <a:noFill/>
          <a:ln w="9525">
            <a:noFill/>
            <a:miter lim="800000"/>
            <a:headEnd/>
            <a:tailEnd/>
          </a:ln>
        </p:spPr>
      </p:pic>
      <p:pic>
        <p:nvPicPr>
          <p:cNvPr id="19" name="Picture 7" descr="vollyball"/>
          <p:cNvPicPr>
            <a:picLocks noChangeAspect="1" noChangeArrowheads="1"/>
          </p:cNvPicPr>
          <p:nvPr/>
        </p:nvPicPr>
        <p:blipFill>
          <a:blip r:embed="rId2"/>
          <a:srcRect/>
          <a:stretch>
            <a:fillRect/>
          </a:stretch>
        </p:blipFill>
        <p:spPr bwMode="auto">
          <a:xfrm>
            <a:off x="0" y="0"/>
            <a:ext cx="1357322" cy="1357322"/>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0B34F065-1154-456A-91E3-76DE8E75E17B}" type="slidenum">
              <a:rPr lang="ar-SA" smtClean="0"/>
              <a:pPr/>
              <a:t>1</a:t>
            </a:fld>
            <a:endParaRPr lang="ar-SA" dirty="0"/>
          </a:p>
        </p:txBody>
      </p:sp>
      <p:sp>
        <p:nvSpPr>
          <p:cNvPr id="8" name="Date Placeholder 7"/>
          <p:cNvSpPr>
            <a:spLocks noGrp="1"/>
          </p:cNvSpPr>
          <p:nvPr>
            <p:ph type="dt" sz="half" idx="10"/>
          </p:nvPr>
        </p:nvSpPr>
        <p:spPr/>
        <p:txBody>
          <a:bodyPr/>
          <a:lstStyle/>
          <a:p>
            <a:fld id="{EFF34D1D-8A6D-46DA-9C20-1ED69A51DEA3}" type="datetime1">
              <a:rPr lang="ar-SA" smtClean="0"/>
              <a:pPr/>
              <a:t>4/6/1440</a:t>
            </a:fld>
            <a:endParaRPr lang="ar-SA"/>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357166"/>
            <a:ext cx="8643998" cy="6357982"/>
          </a:xfrm>
        </p:spPr>
        <p:txBody>
          <a:bodyPr>
            <a:normAutofit fontScale="62500" lnSpcReduction="20000"/>
          </a:bodyPr>
          <a:lstStyle/>
          <a:p>
            <a:pPr>
              <a:buNone/>
            </a:pPr>
            <a:r>
              <a:rPr lang="ar-IQ" b="1" dirty="0" smtClean="0"/>
              <a:t>مهارة الضرب الساحق</a:t>
            </a:r>
            <a:r>
              <a:rPr lang="ar-IQ" dirty="0" smtClean="0"/>
              <a:t> .</a:t>
            </a:r>
            <a:endParaRPr lang="en-GB" dirty="0" smtClean="0"/>
          </a:p>
          <a:p>
            <a:pPr>
              <a:buNone/>
            </a:pPr>
            <a:r>
              <a:rPr lang="ar-IQ" dirty="0" smtClean="0"/>
              <a:t> الهجوم الساحق  ويسمى أحيانا الضربة الساحقة  يعني ( ضرب الكرة بطرق مختلفة من فوق الشبكة نحو ملعب الفريق الخصم بإحدى الذراعين ) ويعتبر الهجوم هو السلاح الأول في تحقيق النقاط للفريق</a:t>
            </a:r>
            <a:endParaRPr lang="en-GB" dirty="0" smtClean="0"/>
          </a:p>
          <a:p>
            <a:pPr>
              <a:buNone/>
            </a:pPr>
            <a:r>
              <a:rPr lang="ar-IQ" dirty="0" smtClean="0"/>
              <a:t> </a:t>
            </a:r>
            <a:endParaRPr lang="en-GB" dirty="0" smtClean="0"/>
          </a:p>
          <a:p>
            <a:pPr>
              <a:buNone/>
            </a:pPr>
            <a:r>
              <a:rPr lang="ar-IQ" dirty="0" smtClean="0"/>
              <a:t> وتتميز مهارة الضرب بالقوة في تنفيذها وبسرعة في الاقتراب ورشاقة في الوثب ودقة في التوجيه .وتعتبر الضربات الساحقة  مهمة جداً لتحقيق الفوز اذا ما نفذت بطريقة جيدة .</a:t>
            </a:r>
            <a:endParaRPr lang="en-GB" dirty="0" smtClean="0"/>
          </a:p>
          <a:p>
            <a:pPr>
              <a:buNone/>
            </a:pPr>
            <a:r>
              <a:rPr lang="ar-IQ" dirty="0" smtClean="0"/>
              <a:t>     </a:t>
            </a:r>
            <a:endParaRPr lang="en-GB" dirty="0" smtClean="0"/>
          </a:p>
          <a:p>
            <a:pPr>
              <a:buNone/>
            </a:pPr>
            <a:r>
              <a:rPr lang="ar-IQ" dirty="0" smtClean="0"/>
              <a:t> </a:t>
            </a:r>
            <a:r>
              <a:rPr lang="ar-IQ" b="1" dirty="0" smtClean="0"/>
              <a:t>أنواع الهجوم ( الضرب الساحق )</a:t>
            </a:r>
            <a:endParaRPr lang="en-GB" dirty="0" smtClean="0"/>
          </a:p>
          <a:p>
            <a:pPr>
              <a:buNone/>
            </a:pPr>
            <a:r>
              <a:rPr lang="ar-IQ" dirty="0" smtClean="0"/>
              <a:t> </a:t>
            </a:r>
            <a:endParaRPr lang="en-GB" dirty="0" smtClean="0"/>
          </a:p>
          <a:p>
            <a:pPr lvl="0">
              <a:buNone/>
            </a:pPr>
            <a:r>
              <a:rPr lang="ar-IQ" dirty="0" smtClean="0"/>
              <a:t>الضربات الساحقة المواجهة .</a:t>
            </a:r>
            <a:endParaRPr lang="en-GB" dirty="0" smtClean="0"/>
          </a:p>
          <a:p>
            <a:pPr lvl="0">
              <a:buNone/>
            </a:pPr>
            <a:r>
              <a:rPr lang="ar-IQ" dirty="0" smtClean="0"/>
              <a:t>الضربات الساحقة المواجهة بالدوران . </a:t>
            </a:r>
            <a:endParaRPr lang="en-GB" dirty="0" smtClean="0"/>
          </a:p>
          <a:p>
            <a:pPr lvl="0">
              <a:buNone/>
            </a:pPr>
            <a:r>
              <a:rPr lang="ar-IQ" dirty="0" smtClean="0"/>
              <a:t>الضربات الساحقة الخاطفة ( السريعة ) .</a:t>
            </a:r>
            <a:endParaRPr lang="en-GB" dirty="0" smtClean="0"/>
          </a:p>
          <a:p>
            <a:pPr lvl="0">
              <a:buNone/>
            </a:pPr>
            <a:r>
              <a:rPr lang="ar-IQ" dirty="0" smtClean="0"/>
              <a:t>الضربات الساحقة بالرسغ . </a:t>
            </a:r>
            <a:endParaRPr lang="en-GB" dirty="0" smtClean="0"/>
          </a:p>
          <a:p>
            <a:pPr lvl="0">
              <a:buNone/>
            </a:pPr>
            <a:r>
              <a:rPr lang="ar-IQ" dirty="0" smtClean="0"/>
              <a:t>الضربات الساحقة  بالخداع . </a:t>
            </a:r>
            <a:endParaRPr lang="en-GB" dirty="0" smtClean="0"/>
          </a:p>
          <a:p>
            <a:pPr lvl="0">
              <a:buNone/>
            </a:pPr>
            <a:r>
              <a:rPr lang="ar-IQ" dirty="0" smtClean="0"/>
              <a:t>الضربات الساحقة السريعة . </a:t>
            </a:r>
            <a:endParaRPr lang="en-GB" dirty="0" smtClean="0"/>
          </a:p>
          <a:p>
            <a:pPr>
              <a:buNone/>
            </a:pPr>
            <a:r>
              <a:rPr lang="ar-IQ" dirty="0" smtClean="0"/>
              <a:t> </a:t>
            </a:r>
            <a:endParaRPr lang="en-GB" dirty="0" smtClean="0"/>
          </a:p>
          <a:p>
            <a:pPr>
              <a:buNone/>
            </a:pPr>
            <a:r>
              <a:rPr lang="ar-IQ" dirty="0" smtClean="0"/>
              <a:t> </a:t>
            </a:r>
            <a:endParaRPr lang="en-GB" dirty="0" smtClean="0"/>
          </a:p>
          <a:p>
            <a:pPr>
              <a:buNone/>
            </a:pPr>
            <a:r>
              <a:rPr lang="ar-IQ" dirty="0" smtClean="0"/>
              <a:t> </a:t>
            </a:r>
            <a:endParaRPr lang="en-GB" dirty="0" smtClean="0"/>
          </a:p>
          <a:p>
            <a:pPr>
              <a:buNone/>
            </a:pPr>
            <a:r>
              <a:rPr lang="ar-IQ" dirty="0" smtClean="0"/>
              <a:t> </a:t>
            </a:r>
            <a:endParaRPr lang="en-GB" dirty="0" smtClean="0"/>
          </a:p>
          <a:p>
            <a:pPr>
              <a:buNone/>
            </a:pPr>
            <a:r>
              <a:rPr lang="ar-IQ" dirty="0" smtClean="0"/>
              <a:t> </a:t>
            </a:r>
            <a:endParaRPr lang="en-GB" dirty="0" smtClean="0"/>
          </a:p>
          <a:p>
            <a:pPr>
              <a:buNone/>
            </a:pPr>
            <a:r>
              <a:rPr lang="ar-IQ" dirty="0" smtClean="0"/>
              <a:t> </a:t>
            </a:r>
            <a:endParaRPr lang="en-GB"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2</a:t>
            </a:fld>
            <a:endParaRPr lang="ar-SA"/>
          </a:p>
        </p:txBody>
      </p:sp>
      <p:sp>
        <p:nvSpPr>
          <p:cNvPr id="5" name="Date Placeholder 4"/>
          <p:cNvSpPr>
            <a:spLocks noGrp="1"/>
          </p:cNvSpPr>
          <p:nvPr>
            <p:ph type="dt" sz="half" idx="10"/>
          </p:nvPr>
        </p:nvSpPr>
        <p:spPr/>
        <p:txBody>
          <a:bodyPr/>
          <a:lstStyle/>
          <a:p>
            <a:fld id="{E34C71C3-57DE-4DBA-B517-0F6349664DA9}" type="datetime1">
              <a:rPr lang="ar-SA" smtClean="0"/>
              <a:pPr/>
              <a:t>4/6/1440</a:t>
            </a:fld>
            <a:endParaRPr lang="ar-S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فن الاداء الفني للضربات الساحقة . </a:t>
            </a:r>
            <a:r>
              <a:rPr lang="en-GB" dirty="0" smtClean="0"/>
              <a:t/>
            </a:r>
            <a:br>
              <a:rPr lang="en-GB" dirty="0" smtClean="0"/>
            </a:br>
            <a:endParaRPr lang="en-GB" dirty="0"/>
          </a:p>
        </p:txBody>
      </p:sp>
      <p:sp>
        <p:nvSpPr>
          <p:cNvPr id="3" name="Content Placeholder 2"/>
          <p:cNvSpPr>
            <a:spLocks noGrp="1"/>
          </p:cNvSpPr>
          <p:nvPr>
            <p:ph idx="1"/>
          </p:nvPr>
        </p:nvSpPr>
        <p:spPr>
          <a:xfrm>
            <a:off x="428596" y="1428736"/>
            <a:ext cx="8229600" cy="4525963"/>
          </a:xfrm>
        </p:spPr>
        <p:txBody>
          <a:bodyPr>
            <a:normAutofit fontScale="92500" lnSpcReduction="10000"/>
          </a:bodyPr>
          <a:lstStyle/>
          <a:p>
            <a:pPr>
              <a:buNone/>
            </a:pPr>
            <a:r>
              <a:rPr lang="ar-IQ" dirty="0" smtClean="0"/>
              <a:t>تمر مراحل الهجوم الساحق بخمسة مراحل وان جميع انواع الهجوم تتشابه فيما بينها باستثناء مرحلة </a:t>
            </a:r>
            <a:endParaRPr lang="en-GB" dirty="0" smtClean="0"/>
          </a:p>
          <a:p>
            <a:pPr>
              <a:buNone/>
            </a:pPr>
            <a:r>
              <a:rPr lang="ar-IQ" dirty="0" smtClean="0"/>
              <a:t>الضرب ( التنفيذ )  والمراحل هي :- </a:t>
            </a:r>
            <a:endParaRPr lang="en-GB" dirty="0" smtClean="0"/>
          </a:p>
          <a:p>
            <a:pPr lvl="0">
              <a:buNone/>
            </a:pPr>
            <a:r>
              <a:rPr lang="ar-IQ" dirty="0" smtClean="0"/>
              <a:t>التهيؤ ( الاستعداد ) </a:t>
            </a:r>
            <a:endParaRPr lang="en-GB" dirty="0" smtClean="0"/>
          </a:p>
          <a:p>
            <a:pPr lvl="0">
              <a:buNone/>
            </a:pPr>
            <a:r>
              <a:rPr lang="ar-IQ" dirty="0" smtClean="0"/>
              <a:t>حركة القدمين ( الاقتراب )</a:t>
            </a:r>
            <a:endParaRPr lang="en-GB" dirty="0" smtClean="0"/>
          </a:p>
          <a:p>
            <a:pPr lvl="0">
              <a:buNone/>
            </a:pPr>
            <a:r>
              <a:rPr lang="ar-IQ" dirty="0" smtClean="0"/>
              <a:t>مرحلة القفز ( النهوض ) </a:t>
            </a:r>
            <a:endParaRPr lang="en-GB" dirty="0" smtClean="0"/>
          </a:p>
          <a:p>
            <a:pPr lvl="0">
              <a:buNone/>
            </a:pPr>
            <a:r>
              <a:rPr lang="ar-IQ" dirty="0" smtClean="0"/>
              <a:t>الاداء ( ضرب الكرة ) </a:t>
            </a:r>
            <a:endParaRPr lang="en-GB" dirty="0" smtClean="0"/>
          </a:p>
          <a:p>
            <a:pPr lvl="0">
              <a:buNone/>
            </a:pPr>
            <a:r>
              <a:rPr lang="ar-IQ" dirty="0" smtClean="0"/>
              <a:t>الهبوط </a:t>
            </a:r>
            <a:endParaRPr lang="en-GB" dirty="0" smtClean="0"/>
          </a:p>
          <a:p>
            <a:pPr>
              <a:buNone/>
            </a:pPr>
            <a:r>
              <a:rPr lang="ar-IQ" dirty="0" smtClean="0"/>
              <a:t> </a:t>
            </a:r>
            <a:endParaRPr lang="en-GB" dirty="0" smtClean="0"/>
          </a:p>
          <a:p>
            <a:endParaRPr lang="en-GB"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3</a:t>
            </a:fld>
            <a:endParaRPr lang="ar-SA"/>
          </a:p>
        </p:txBody>
      </p:sp>
      <p:sp>
        <p:nvSpPr>
          <p:cNvPr id="5" name="Date Placeholder 4"/>
          <p:cNvSpPr>
            <a:spLocks noGrp="1"/>
          </p:cNvSpPr>
          <p:nvPr>
            <p:ph type="dt" sz="half" idx="10"/>
          </p:nvPr>
        </p:nvSpPr>
        <p:spPr/>
        <p:txBody>
          <a:bodyPr/>
          <a:lstStyle/>
          <a:p>
            <a:fld id="{009E9E91-E8E6-49E5-8754-811B021D89F5}" type="datetime1">
              <a:rPr lang="ar-SA" smtClean="0"/>
              <a:pPr/>
              <a:t>4/6/1440</a:t>
            </a:fld>
            <a:endParaRPr lang="ar-S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IQ" dirty="0" smtClean="0"/>
              <a:t>التهيؤ ( الاستعداد ) </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92500" lnSpcReduction="20000"/>
          </a:bodyPr>
          <a:lstStyle/>
          <a:p>
            <a:pPr lvl="0">
              <a:buNone/>
            </a:pPr>
            <a:r>
              <a:rPr lang="ar-IQ" dirty="0" smtClean="0"/>
              <a:t>يعتبر التهيؤ المرحلة الأولى لأداء مهارة الهجوم والذي يتلخص بما يلي :</a:t>
            </a:r>
            <a:endParaRPr lang="en-GB" dirty="0" smtClean="0"/>
          </a:p>
          <a:p>
            <a:pPr>
              <a:buNone/>
            </a:pPr>
            <a:r>
              <a:rPr lang="ar-IQ" dirty="0" smtClean="0"/>
              <a:t> </a:t>
            </a:r>
            <a:endParaRPr lang="en-GB" dirty="0" smtClean="0"/>
          </a:p>
          <a:p>
            <a:pPr lvl="0">
              <a:buNone/>
            </a:pPr>
            <a:r>
              <a:rPr lang="ar-IQ" dirty="0" smtClean="0"/>
              <a:t>القدمان متوازيان او تقديم رجل على الأخرى . </a:t>
            </a:r>
            <a:endParaRPr lang="en-GB" dirty="0" smtClean="0"/>
          </a:p>
          <a:p>
            <a:pPr lvl="0">
              <a:buNone/>
            </a:pPr>
            <a:r>
              <a:rPr lang="ar-IQ" dirty="0" smtClean="0"/>
              <a:t>انثناء قليل في الرجلين </a:t>
            </a:r>
            <a:endParaRPr lang="en-GB" dirty="0" smtClean="0"/>
          </a:p>
          <a:p>
            <a:pPr lvl="0">
              <a:buNone/>
            </a:pPr>
            <a:r>
              <a:rPr lang="ar-IQ" dirty="0" smtClean="0"/>
              <a:t>الجذع مائل قليلا ً الى الأمام </a:t>
            </a:r>
            <a:endParaRPr lang="en-GB" dirty="0" smtClean="0"/>
          </a:p>
          <a:p>
            <a:pPr lvl="0">
              <a:buNone/>
            </a:pPr>
            <a:r>
              <a:rPr lang="ar-IQ" dirty="0" smtClean="0"/>
              <a:t>ارتخاء الجسم </a:t>
            </a:r>
            <a:endParaRPr lang="en-GB" dirty="0" smtClean="0"/>
          </a:p>
          <a:p>
            <a:pPr lvl="0">
              <a:buNone/>
            </a:pPr>
            <a:r>
              <a:rPr lang="ar-IQ" dirty="0" smtClean="0"/>
              <a:t>النظر الى إعداد الكرة وملعب الفريق الخصم .</a:t>
            </a:r>
            <a:endParaRPr lang="en-GB" dirty="0" smtClean="0"/>
          </a:p>
          <a:p>
            <a:pPr lvl="0">
              <a:buNone/>
            </a:pPr>
            <a:r>
              <a:rPr lang="ar-IQ" dirty="0" smtClean="0"/>
              <a:t>الذراعين متدليتان بجانبي الجسم .</a:t>
            </a:r>
            <a:endParaRPr lang="en-GB" dirty="0" smtClean="0"/>
          </a:p>
          <a:p>
            <a:pPr>
              <a:buNone/>
            </a:pPr>
            <a:r>
              <a:rPr lang="ar-IQ" dirty="0" smtClean="0"/>
              <a:t> </a:t>
            </a:r>
            <a:endParaRPr lang="en-GB" dirty="0" smtClean="0"/>
          </a:p>
          <a:p>
            <a:endParaRPr lang="en-GB"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4</a:t>
            </a:fld>
            <a:endParaRPr lang="ar-SA"/>
          </a:p>
        </p:txBody>
      </p:sp>
      <p:sp>
        <p:nvSpPr>
          <p:cNvPr id="5" name="Date Placeholder 4"/>
          <p:cNvSpPr>
            <a:spLocks noGrp="1"/>
          </p:cNvSpPr>
          <p:nvPr>
            <p:ph type="dt" sz="half" idx="10"/>
          </p:nvPr>
        </p:nvSpPr>
        <p:spPr/>
        <p:txBody>
          <a:bodyPr/>
          <a:lstStyle/>
          <a:p>
            <a:fld id="{03717F2C-16F8-4125-91DB-0335BCDEF6C7}" type="datetime1">
              <a:rPr lang="ar-SA" smtClean="0"/>
              <a:pPr/>
              <a:t>4/6/1440</a:t>
            </a:fld>
            <a:endParaRPr lang="ar-SA"/>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IQ" dirty="0" smtClean="0"/>
              <a:t>حركة القدمين ( الاقتراب ) </a:t>
            </a:r>
            <a:r>
              <a:rPr lang="en-GB" dirty="0" smtClean="0"/>
              <a:t/>
            </a:r>
            <a:br>
              <a:rPr lang="en-GB" dirty="0" smtClean="0"/>
            </a:br>
            <a:endParaRPr lang="en-GB" dirty="0"/>
          </a:p>
        </p:txBody>
      </p:sp>
      <p:sp>
        <p:nvSpPr>
          <p:cNvPr id="3" name="Content Placeholder 2"/>
          <p:cNvSpPr>
            <a:spLocks noGrp="1"/>
          </p:cNvSpPr>
          <p:nvPr>
            <p:ph idx="1"/>
          </p:nvPr>
        </p:nvSpPr>
        <p:spPr/>
        <p:txBody>
          <a:bodyPr/>
          <a:lstStyle/>
          <a:p>
            <a:pPr lvl="0">
              <a:buNone/>
            </a:pPr>
            <a:r>
              <a:rPr lang="ar-IQ" dirty="0" smtClean="0"/>
              <a:t>تتصف هذه المرحلة بعدم وجود مسافة معينة للمهاجم وأنما ظروف اللعب هي التي تتحكم بالمسافة بالنسبة للمهاجم ويمكن القول بان انسب مسافة هي من ( 2- 4 )م يقطعها اللاعب بعدة خطوات تقدر من ( 2- 3 ) </a:t>
            </a:r>
            <a:endParaRPr lang="en-GB" dirty="0" smtClean="0"/>
          </a:p>
          <a:p>
            <a:pPr>
              <a:buNone/>
            </a:pPr>
            <a:r>
              <a:rPr lang="ar-IQ" dirty="0" smtClean="0"/>
              <a:t>خطوة  ذات إيقاع خاص حيث يقوم اللاعب عن طريق الاقتراب بتحويل السرعة الأفقية الى سرعة عمودية </a:t>
            </a:r>
            <a:endParaRPr lang="en-GB" dirty="0" smtClean="0"/>
          </a:p>
          <a:p>
            <a:pPr>
              <a:buNone/>
            </a:pPr>
            <a:r>
              <a:rPr lang="ar-IQ" dirty="0" smtClean="0"/>
              <a:t>تمكنهُ من القفز عالياً لغرض اداء عملية الهجوم .</a:t>
            </a:r>
            <a:endParaRPr lang="en-GB" dirty="0" smtClean="0"/>
          </a:p>
          <a:p>
            <a:endParaRPr lang="en-GB"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5</a:t>
            </a:fld>
            <a:endParaRPr lang="ar-SA"/>
          </a:p>
        </p:txBody>
      </p:sp>
      <p:sp>
        <p:nvSpPr>
          <p:cNvPr id="5" name="Date Placeholder 4"/>
          <p:cNvSpPr>
            <a:spLocks noGrp="1"/>
          </p:cNvSpPr>
          <p:nvPr>
            <p:ph type="dt" sz="half" idx="10"/>
          </p:nvPr>
        </p:nvSpPr>
        <p:spPr/>
        <p:txBody>
          <a:bodyPr/>
          <a:lstStyle/>
          <a:p>
            <a:fld id="{A541CBB9-6E3A-4F79-A086-E33749C02ABD}" type="datetime1">
              <a:rPr lang="ar-SA" smtClean="0"/>
              <a:pPr/>
              <a:t>4/6/1440</a:t>
            </a:fld>
            <a:endParaRPr lang="ar-SA"/>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IQ" dirty="0" smtClean="0"/>
              <a:t>مرحلة القفز ( النهوض ) </a:t>
            </a:r>
            <a:r>
              <a:rPr lang="en-GB" dirty="0" smtClean="0"/>
              <a:t/>
            </a:r>
            <a:br>
              <a:rPr lang="en-GB" dirty="0" smtClean="0"/>
            </a:br>
            <a:endParaRPr lang="en-GB" dirty="0"/>
          </a:p>
        </p:txBody>
      </p:sp>
      <p:sp>
        <p:nvSpPr>
          <p:cNvPr id="3" name="Content Placeholder 2"/>
          <p:cNvSpPr>
            <a:spLocks noGrp="1"/>
          </p:cNvSpPr>
          <p:nvPr>
            <p:ph idx="1"/>
          </p:nvPr>
        </p:nvSpPr>
        <p:spPr/>
        <p:txBody>
          <a:bodyPr/>
          <a:lstStyle/>
          <a:p>
            <a:pPr lvl="0">
              <a:buNone/>
            </a:pPr>
            <a:r>
              <a:rPr lang="ar-IQ" dirty="0" smtClean="0"/>
              <a:t>تبدأ هذه ِ المرحلة بعد انتهاء المرحلة الثانية ( الاقتراب ) بمرجحة الذراعين خلفاً أسفلاً أماماً ‘ ثم استمرار المرجحة عالياً أماماً بعدها تتم عملية القفز بقوة وثني الذراع الضاربة ومرجحتها خلفاً مع لف الكتف الى جهة الذراع الضاربة مع تقوس في الجذع لغرض اكتساب القوة وتوجيه الكرة بعد عملية الضرب . </a:t>
            </a:r>
            <a:endParaRPr lang="en-GB" dirty="0" smtClean="0"/>
          </a:p>
          <a:p>
            <a:pPr>
              <a:buNone/>
            </a:pPr>
            <a:r>
              <a:rPr lang="ar-IQ" dirty="0" smtClean="0"/>
              <a:t> </a:t>
            </a:r>
            <a:endParaRPr lang="en-GB" dirty="0" smtClean="0"/>
          </a:p>
          <a:p>
            <a:endParaRPr lang="en-GB"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6</a:t>
            </a:fld>
            <a:endParaRPr lang="ar-SA"/>
          </a:p>
        </p:txBody>
      </p:sp>
      <p:sp>
        <p:nvSpPr>
          <p:cNvPr id="5" name="Date Placeholder 4"/>
          <p:cNvSpPr>
            <a:spLocks noGrp="1"/>
          </p:cNvSpPr>
          <p:nvPr>
            <p:ph type="dt" sz="half" idx="10"/>
          </p:nvPr>
        </p:nvSpPr>
        <p:spPr/>
        <p:txBody>
          <a:bodyPr/>
          <a:lstStyle/>
          <a:p>
            <a:fld id="{E5B130A9-21F0-49AD-95E2-7B5828B4DAA3}" type="datetime1">
              <a:rPr lang="ar-SA" smtClean="0"/>
              <a:pPr/>
              <a:t>4/6/1440</a:t>
            </a:fld>
            <a:endParaRPr lang="ar-S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IQ" dirty="0" smtClean="0"/>
              <a:t>مرحلة الاداء ( ضرب الكرة ) </a:t>
            </a:r>
            <a:r>
              <a:rPr lang="en-GB" dirty="0" smtClean="0"/>
              <a:t/>
            </a:r>
            <a:br>
              <a:rPr lang="en-GB" dirty="0" smtClean="0"/>
            </a:br>
            <a:endParaRPr lang="en-GB" dirty="0"/>
          </a:p>
        </p:txBody>
      </p:sp>
      <p:sp>
        <p:nvSpPr>
          <p:cNvPr id="3" name="Content Placeholder 2"/>
          <p:cNvSpPr>
            <a:spLocks noGrp="1"/>
          </p:cNvSpPr>
          <p:nvPr>
            <p:ph idx="1"/>
          </p:nvPr>
        </p:nvSpPr>
        <p:spPr/>
        <p:txBody>
          <a:bodyPr/>
          <a:lstStyle/>
          <a:p>
            <a:pPr lvl="0">
              <a:buNone/>
            </a:pPr>
            <a:r>
              <a:rPr lang="ar-IQ" dirty="0" smtClean="0"/>
              <a:t>وتبدأ هذه ِ المرحلة بلمس اليد الضاربة الكرة من الجزء العلوي لها وتكون الأصابع منتشرة على الكرة ومجوفة بشكل يشبة سطح الكرة الخارجي ويتم متابعة اليد الضاربة للكرة لغرض توجيهها بشكل دقيق مع سحب اليد بعد هذهِ العملية ويتم التأكيد على ضرب الكرة بيد ممدودة والكرة امام الجسم . </a:t>
            </a:r>
            <a:endParaRPr lang="en-GB" dirty="0" smtClean="0"/>
          </a:p>
          <a:p>
            <a:endParaRPr lang="en-GB"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7</a:t>
            </a:fld>
            <a:endParaRPr lang="ar-SA"/>
          </a:p>
        </p:txBody>
      </p:sp>
      <p:sp>
        <p:nvSpPr>
          <p:cNvPr id="5" name="Date Placeholder 4"/>
          <p:cNvSpPr>
            <a:spLocks noGrp="1"/>
          </p:cNvSpPr>
          <p:nvPr>
            <p:ph type="dt" sz="half" idx="10"/>
          </p:nvPr>
        </p:nvSpPr>
        <p:spPr/>
        <p:txBody>
          <a:bodyPr/>
          <a:lstStyle/>
          <a:p>
            <a:fld id="{8F5DCF1B-79F1-4155-ABD2-AD3410A70034}" type="datetime1">
              <a:rPr lang="ar-SA" smtClean="0"/>
              <a:pPr/>
              <a:t>4/6/1440</a:t>
            </a:fld>
            <a:endParaRPr lang="ar-SA"/>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IQ" dirty="0" smtClean="0"/>
              <a:t>مرحلة الهبوط . </a:t>
            </a:r>
            <a:r>
              <a:rPr lang="en-GB" dirty="0" smtClean="0"/>
              <a:t/>
            </a:r>
            <a:br>
              <a:rPr lang="en-GB" dirty="0" smtClean="0"/>
            </a:br>
            <a:endParaRPr lang="en-GB" dirty="0"/>
          </a:p>
        </p:txBody>
      </p:sp>
      <p:sp>
        <p:nvSpPr>
          <p:cNvPr id="3" name="Content Placeholder 2"/>
          <p:cNvSpPr>
            <a:spLocks noGrp="1"/>
          </p:cNvSpPr>
          <p:nvPr>
            <p:ph idx="1"/>
          </p:nvPr>
        </p:nvSpPr>
        <p:spPr/>
        <p:txBody>
          <a:bodyPr/>
          <a:lstStyle/>
          <a:p>
            <a:pPr lvl="0">
              <a:buNone/>
            </a:pPr>
            <a:r>
              <a:rPr lang="ar-IQ" dirty="0" smtClean="0"/>
              <a:t>بعد عملية ضرب الكرة بالذراع يقوم اللاعب بسحب الذراع الضاربة للخلف وضمها للصدر وتجنب لمس الشبكة ‘ ويقوم اللاعب بالهبوط على مشطي القدمين بصورة متوازية وبفتحة بعرض الأكتاف وبارتخاء ويكون الجذع عمودي على الرجلين ويكون نظر اللاعب الى أعلى الشبكة استعداداً للكرات المرتدة من حائط الصد . </a:t>
            </a:r>
            <a:endParaRPr lang="en-GB" dirty="0" smtClean="0"/>
          </a:p>
          <a:p>
            <a:endParaRPr lang="en-GB"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8</a:t>
            </a:fld>
            <a:endParaRPr lang="ar-SA"/>
          </a:p>
        </p:txBody>
      </p:sp>
      <p:sp>
        <p:nvSpPr>
          <p:cNvPr id="5" name="Date Placeholder 4"/>
          <p:cNvSpPr>
            <a:spLocks noGrp="1"/>
          </p:cNvSpPr>
          <p:nvPr>
            <p:ph type="dt" sz="half" idx="10"/>
          </p:nvPr>
        </p:nvSpPr>
        <p:spPr/>
        <p:txBody>
          <a:bodyPr/>
          <a:lstStyle/>
          <a:p>
            <a:fld id="{336D5E6B-5750-4D1B-90DE-137A44E15C03}" type="datetime1">
              <a:rPr lang="ar-SA" smtClean="0"/>
              <a:pPr/>
              <a:t>4/6/1440</a:t>
            </a:fld>
            <a:endParaRPr lang="ar-SA"/>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77500" lnSpcReduction="20000"/>
          </a:bodyPr>
          <a:lstStyle/>
          <a:p>
            <a:pPr>
              <a:buNone/>
            </a:pPr>
            <a:endParaRPr lang="en-GB" dirty="0" smtClean="0"/>
          </a:p>
          <a:p>
            <a:pPr>
              <a:buNone/>
            </a:pPr>
            <a:r>
              <a:rPr lang="ar-IQ" dirty="0" smtClean="0"/>
              <a:t> </a:t>
            </a:r>
            <a:r>
              <a:rPr lang="ar-IQ" b="1" dirty="0" smtClean="0"/>
              <a:t>* الأخطاء الشائعة في مهارة الهجوم</a:t>
            </a:r>
            <a:r>
              <a:rPr lang="ar-IQ" dirty="0" smtClean="0"/>
              <a:t> . </a:t>
            </a:r>
            <a:endParaRPr lang="en-GB" dirty="0" smtClean="0"/>
          </a:p>
          <a:p>
            <a:pPr>
              <a:buNone/>
            </a:pPr>
            <a:r>
              <a:rPr lang="ar-IQ" dirty="0" smtClean="0"/>
              <a:t> - عدم ارتخاء الجسم في مرحلة التهيؤ . </a:t>
            </a:r>
            <a:endParaRPr lang="en-GB" dirty="0" smtClean="0"/>
          </a:p>
          <a:p>
            <a:pPr>
              <a:buNone/>
            </a:pPr>
            <a:r>
              <a:rPr lang="ar-IQ" dirty="0" smtClean="0"/>
              <a:t> - عدم اتخاذ الخطوات التقريبية بصورة صحيحة .  </a:t>
            </a:r>
            <a:br>
              <a:rPr lang="ar-IQ" dirty="0" smtClean="0"/>
            </a:br>
            <a:r>
              <a:rPr lang="ar-IQ" dirty="0" smtClean="0"/>
              <a:t> - عدم انثناء الرجلين بصورة كبيرة . </a:t>
            </a:r>
            <a:endParaRPr lang="en-GB" dirty="0" smtClean="0"/>
          </a:p>
          <a:p>
            <a:pPr>
              <a:buNone/>
            </a:pPr>
            <a:r>
              <a:rPr lang="ar-IQ" dirty="0" smtClean="0"/>
              <a:t>- شد عضلات الرجلين أثناء التنفيذ .</a:t>
            </a:r>
            <a:endParaRPr lang="en-GB" dirty="0" smtClean="0"/>
          </a:p>
          <a:p>
            <a:pPr>
              <a:buNone/>
            </a:pPr>
            <a:r>
              <a:rPr lang="ar-IQ" dirty="0" smtClean="0"/>
              <a:t> - عدم مرجحة الذراعين . </a:t>
            </a:r>
            <a:endParaRPr lang="en-GB" dirty="0" smtClean="0"/>
          </a:p>
          <a:p>
            <a:pPr>
              <a:buNone/>
            </a:pPr>
            <a:r>
              <a:rPr lang="ar-IQ" dirty="0" smtClean="0"/>
              <a:t> - ضرب الكرة من الجزء السفلي والذراع مثنية. </a:t>
            </a:r>
            <a:endParaRPr lang="en-GB" dirty="0" smtClean="0"/>
          </a:p>
          <a:p>
            <a:pPr>
              <a:buNone/>
            </a:pPr>
            <a:r>
              <a:rPr lang="ar-IQ" dirty="0" smtClean="0"/>
              <a:t> - عدم سحب الذراع الضاربة . </a:t>
            </a:r>
            <a:endParaRPr lang="en-GB" dirty="0" smtClean="0"/>
          </a:p>
          <a:p>
            <a:pPr>
              <a:buNone/>
            </a:pPr>
            <a:r>
              <a:rPr lang="ar-IQ" dirty="0" smtClean="0"/>
              <a:t> - ضرب الكرة وهي فوق الرأس . </a:t>
            </a:r>
            <a:endParaRPr lang="en-GB" dirty="0" smtClean="0"/>
          </a:p>
          <a:p>
            <a:pPr>
              <a:buNone/>
            </a:pPr>
            <a:r>
              <a:rPr lang="ar-IQ" dirty="0" smtClean="0"/>
              <a:t> - الهبوط على قدم واحدة . </a:t>
            </a:r>
            <a:endParaRPr lang="en-GB" dirty="0" smtClean="0"/>
          </a:p>
          <a:p>
            <a:pPr>
              <a:buNone/>
            </a:pPr>
            <a:r>
              <a:rPr lang="ar-IQ" dirty="0" smtClean="0"/>
              <a:t>- عدم التوقيت الجيد لضرب الكرة.</a:t>
            </a:r>
            <a:endParaRPr lang="en-GB" dirty="0" smtClean="0"/>
          </a:p>
          <a:p>
            <a:pPr>
              <a:buNone/>
            </a:pPr>
            <a:r>
              <a:rPr lang="ar-IQ" dirty="0" smtClean="0"/>
              <a:t>- الهبوط على الشبكة بسبب القفز الى الأمام.</a:t>
            </a:r>
            <a:endParaRPr lang="en-GB" dirty="0" smtClean="0"/>
          </a:p>
          <a:p>
            <a:pPr>
              <a:buNone/>
            </a:pPr>
            <a:r>
              <a:rPr lang="ar-IQ" dirty="0" smtClean="0"/>
              <a:t>- عدم ثني الرجلين عند الهبوط.</a:t>
            </a:r>
            <a:endParaRPr lang="en-GB" dirty="0" smtClean="0"/>
          </a:p>
          <a:p>
            <a:pPr>
              <a:buNone/>
            </a:pPr>
            <a:r>
              <a:rPr lang="ar-IQ" dirty="0" smtClean="0"/>
              <a:t>- عدم سحب الذراع الضاربة بجانب الجسم بعد الانتهاء من ضرب الكرة .</a:t>
            </a:r>
            <a:endParaRPr lang="en-GB" dirty="0" smtClean="0"/>
          </a:p>
          <a:p>
            <a:pPr>
              <a:buNone/>
            </a:pPr>
            <a:endParaRPr lang="en-GB" dirty="0" smtClean="0"/>
          </a:p>
          <a:p>
            <a:endParaRPr lang="en-GB"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9</a:t>
            </a:fld>
            <a:endParaRPr lang="ar-SA"/>
          </a:p>
        </p:txBody>
      </p:sp>
      <p:sp>
        <p:nvSpPr>
          <p:cNvPr id="5" name="Date Placeholder 4"/>
          <p:cNvSpPr>
            <a:spLocks noGrp="1"/>
          </p:cNvSpPr>
          <p:nvPr>
            <p:ph type="dt" sz="half" idx="10"/>
          </p:nvPr>
        </p:nvSpPr>
        <p:spPr/>
        <p:txBody>
          <a:bodyPr/>
          <a:lstStyle/>
          <a:p>
            <a:fld id="{56D0CCC2-80FC-42DA-A1CF-5416404E1208}" type="datetime1">
              <a:rPr lang="ar-SA" smtClean="0"/>
              <a:pPr/>
              <a:t>4/6/1440</a:t>
            </a:fld>
            <a:endParaRPr lang="ar-SA"/>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597</TotalTime>
  <Words>473</Words>
  <PresentationFormat>عرض على الشاشة (3:4)‏</PresentationFormat>
  <Paragraphs>90</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سمة Office</vt:lpstr>
      <vt:lpstr>الشريحة 1</vt:lpstr>
      <vt:lpstr>الشريحة 2</vt:lpstr>
      <vt:lpstr>فن الاداء الفني للضربات الساحقة .  </vt:lpstr>
      <vt:lpstr>التهيؤ ( الاستعداد )  </vt:lpstr>
      <vt:lpstr>حركة القدمين ( الاقتراب )  </vt:lpstr>
      <vt:lpstr>مرحلة القفز ( النهوض )  </vt:lpstr>
      <vt:lpstr>مرحلة الاداء ( ضرب الكرة )  </vt:lpstr>
      <vt:lpstr>مرحلة الهبوط .  </vt:lpstr>
      <vt:lpstr>الشريحة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Dell</dc:creator>
  <cp:lastModifiedBy>dr.wahed</cp:lastModifiedBy>
  <cp:revision>62</cp:revision>
  <dcterms:created xsi:type="dcterms:W3CDTF">2016-04-19T07:29:51Z</dcterms:created>
  <dcterms:modified xsi:type="dcterms:W3CDTF">2018-12-13T21:35:35Z</dcterms:modified>
</cp:coreProperties>
</file>